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79" r:id="rId4"/>
    <p:sldId id="274" r:id="rId5"/>
    <p:sldId id="275" r:id="rId6"/>
    <p:sldId id="276" r:id="rId7"/>
    <p:sldId id="278" r:id="rId8"/>
    <p:sldId id="280" r:id="rId9"/>
    <p:sldId id="262" r:id="rId10"/>
    <p:sldId id="277" r:id="rId11"/>
    <p:sldId id="257" r:id="rId12"/>
    <p:sldId id="260" r:id="rId13"/>
    <p:sldId id="263" r:id="rId14"/>
    <p:sldId id="271" r:id="rId15"/>
    <p:sldId id="28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94AC41-06A1-4192-9BBF-3B6FEAE4DD59}" type="datetimeFigureOut">
              <a:rPr lang="en-GB" smtClean="0"/>
              <a:pPr/>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1EDE33-E5B1-4D0B-90D8-455229C81CC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4AC41-06A1-4192-9BBF-3B6FEAE4DD59}" type="datetimeFigureOut">
              <a:rPr lang="en-GB" smtClean="0"/>
              <a:pPr/>
              <a:t>14/07/2015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EDE33-E5B1-4D0B-90D8-455229C81CC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402" y="316474"/>
            <a:ext cx="7200800" cy="2190105"/>
          </a:xfrm>
        </p:spPr>
        <p:txBody>
          <a:bodyPr>
            <a:normAutofit/>
          </a:bodyPr>
          <a:lstStyle/>
          <a:p>
            <a:r>
              <a:rPr lang="en-GB" sz="3200" b="1" dirty="0" smtClean="0">
                <a:solidFill>
                  <a:srgbClr val="00B050"/>
                </a:solidFill>
              </a:rPr>
              <a:t>Sustainable Agricultural Intensification Research and Learning </a:t>
            </a:r>
            <a:r>
              <a:rPr lang="en-GB" sz="3200" b="1" dirty="0" smtClean="0">
                <a:solidFill>
                  <a:srgbClr val="00B050"/>
                </a:solidFill>
              </a:rPr>
              <a:t>in </a:t>
            </a:r>
            <a:r>
              <a:rPr lang="en-GB" sz="3200" b="1" dirty="0" smtClean="0">
                <a:solidFill>
                  <a:srgbClr val="00B050"/>
                </a:solidFill>
              </a:rPr>
              <a:t>Africa (SAIRLA)</a:t>
            </a:r>
            <a:endParaRPr lang="en-GB" sz="3200" b="1" dirty="0">
              <a:solidFill>
                <a:srgbClr val="00B050"/>
              </a:solidFill>
            </a:endParaRPr>
          </a:p>
        </p:txBody>
      </p:sp>
      <p:sp>
        <p:nvSpPr>
          <p:cNvPr id="3" name="Subtitle 2"/>
          <p:cNvSpPr>
            <a:spLocks noGrp="1"/>
          </p:cNvSpPr>
          <p:nvPr>
            <p:ph type="subTitle" idx="1"/>
          </p:nvPr>
        </p:nvSpPr>
        <p:spPr/>
        <p:txBody>
          <a:bodyPr/>
          <a:lstStyle/>
          <a:p>
            <a:endParaRPr lang="en-GB" dirty="0"/>
          </a:p>
        </p:txBody>
      </p:sp>
      <p:pic>
        <p:nvPicPr>
          <p:cNvPr id="4" name="Picture 3" descr="C:\Users\laura.ulanowski\Documents\Communications\Images\WYG_CMYK.jpg"/>
          <p:cNvPicPr/>
          <p:nvPr/>
        </p:nvPicPr>
        <p:blipFill>
          <a:blip r:embed="rId2" cstate="print"/>
          <a:srcRect/>
          <a:stretch>
            <a:fillRect/>
          </a:stretch>
        </p:blipFill>
        <p:spPr bwMode="auto">
          <a:xfrm>
            <a:off x="278565" y="5892815"/>
            <a:ext cx="1000760" cy="1000125"/>
          </a:xfrm>
          <a:prstGeom prst="rect">
            <a:avLst/>
          </a:prstGeom>
          <a:noFill/>
          <a:ln w="9525">
            <a:noFill/>
            <a:miter lim="800000"/>
            <a:headEnd/>
            <a:tailEnd/>
          </a:ln>
        </p:spPr>
      </p:pic>
      <p:pic>
        <p:nvPicPr>
          <p:cNvPr id="5" name="Picture 4" descr="nri 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6607" y="5912287"/>
            <a:ext cx="2803525" cy="895985"/>
          </a:xfrm>
          <a:prstGeom prst="rect">
            <a:avLst/>
          </a:prstGeom>
          <a:noFill/>
          <a:ln>
            <a:noFill/>
          </a:ln>
        </p:spPr>
      </p:pic>
      <p:pic>
        <p:nvPicPr>
          <p:cNvPr id="6" name="Picture 5" descr="P1080270.JPG"/>
          <p:cNvPicPr>
            <a:picLocks noChangeAspect="1"/>
          </p:cNvPicPr>
          <p:nvPr/>
        </p:nvPicPr>
        <p:blipFill>
          <a:blip r:embed="rId4" cstate="print"/>
          <a:stretch>
            <a:fillRect/>
          </a:stretch>
        </p:blipFill>
        <p:spPr>
          <a:xfrm>
            <a:off x="0" y="2438890"/>
            <a:ext cx="4680520" cy="3510390"/>
          </a:xfrm>
          <a:prstGeom prst="rect">
            <a:avLst/>
          </a:prstGeom>
        </p:spPr>
      </p:pic>
      <p:pic>
        <p:nvPicPr>
          <p:cNvPr id="7" name="Picture 2" descr="E:\SusIntensAgSSA\IVS management MAFFS 0 00 08-24.jpg"/>
          <p:cNvPicPr>
            <a:picLocks noChangeAspect="1" noChangeArrowheads="1"/>
          </p:cNvPicPr>
          <p:nvPr/>
        </p:nvPicPr>
        <p:blipFill>
          <a:blip r:embed="rId5" cstate="print"/>
          <a:srcRect/>
          <a:stretch>
            <a:fillRect/>
          </a:stretch>
        </p:blipFill>
        <p:spPr bwMode="auto">
          <a:xfrm>
            <a:off x="4646126" y="2438890"/>
            <a:ext cx="4668011" cy="3501008"/>
          </a:xfrm>
          <a:prstGeom prst="rect">
            <a:avLst/>
          </a:prstGeom>
          <a:noFill/>
        </p:spPr>
      </p:pic>
      <p:pic>
        <p:nvPicPr>
          <p:cNvPr id="8" name="Picture 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93202" y="5984815"/>
            <a:ext cx="723568" cy="8731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laura.ulanowski\AppData\Local\Microsoft\Windows\Temporary Internet Files\Content.Outlook\8BGSHJ2K\sairla (2).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57998" y="260648"/>
            <a:ext cx="1786002" cy="2284542"/>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 grant process</a:t>
            </a:r>
            <a:endParaRPr lang="en-GB" dirty="0"/>
          </a:p>
        </p:txBody>
      </p:sp>
      <p:sp>
        <p:nvSpPr>
          <p:cNvPr id="3" name="Content Placeholder 2"/>
          <p:cNvSpPr>
            <a:spLocks noGrp="1"/>
          </p:cNvSpPr>
          <p:nvPr>
            <p:ph idx="1"/>
          </p:nvPr>
        </p:nvSpPr>
        <p:spPr/>
        <p:txBody>
          <a:bodyPr>
            <a:normAutofit fontScale="92500"/>
          </a:bodyPr>
          <a:lstStyle/>
          <a:p>
            <a:r>
              <a:rPr lang="en-GB" dirty="0" smtClean="0"/>
              <a:t>Expression of interest call Oct 2015</a:t>
            </a:r>
          </a:p>
          <a:p>
            <a:r>
              <a:rPr lang="en-GB" dirty="0" smtClean="0"/>
              <a:t>Orientation to selected EOIs by early 2016</a:t>
            </a:r>
          </a:p>
          <a:p>
            <a:r>
              <a:rPr lang="en-GB" dirty="0" smtClean="0"/>
              <a:t>Full proposals contracted end first quarter 2016</a:t>
            </a:r>
          </a:p>
          <a:p>
            <a:r>
              <a:rPr lang="en-GB" dirty="0" smtClean="0"/>
              <a:t>Grant recipients integrated into Learning Alliance (mid 2016)</a:t>
            </a:r>
          </a:p>
          <a:p>
            <a:r>
              <a:rPr lang="en-GB" dirty="0" smtClean="0"/>
              <a:t>At least </a:t>
            </a:r>
            <a:r>
              <a:rPr lang="en-GB" dirty="0" smtClean="0"/>
              <a:t>2, preferably, </a:t>
            </a:r>
            <a:r>
              <a:rPr lang="en-GB" dirty="0" smtClean="0"/>
              <a:t>3 countries </a:t>
            </a:r>
          </a:p>
          <a:p>
            <a:r>
              <a:rPr lang="en-GB" dirty="0" err="1" smtClean="0"/>
              <a:t>Approx</a:t>
            </a:r>
            <a:r>
              <a:rPr lang="en-GB" dirty="0" smtClean="0"/>
              <a:t> </a:t>
            </a:r>
            <a:r>
              <a:rPr lang="en-GB" dirty="0" smtClean="0"/>
              <a:t>£5 million for max 8 projects</a:t>
            </a:r>
          </a:p>
          <a:p>
            <a:pPr>
              <a:buNone/>
            </a:pPr>
            <a:r>
              <a:rPr lang="en-GB" dirty="0" smtClean="0"/>
              <a:t>(indications are provisional)</a:t>
            </a:r>
          </a:p>
          <a:p>
            <a:endParaRPr lang="en-GB" dirty="0" smtClean="0"/>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Scoping of target countries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Objectives:</a:t>
            </a:r>
          </a:p>
          <a:p>
            <a:pPr lvl="1"/>
            <a:r>
              <a:rPr lang="en-GB" dirty="0" smtClean="0"/>
              <a:t>Inform about SIASSA and it’s objectives</a:t>
            </a:r>
          </a:p>
          <a:p>
            <a:pPr lvl="1"/>
            <a:r>
              <a:rPr lang="en-GB" dirty="0" smtClean="0"/>
              <a:t>Validation and feedback on research questions</a:t>
            </a:r>
          </a:p>
          <a:p>
            <a:pPr lvl="1"/>
            <a:r>
              <a:rPr lang="en-GB" dirty="0" smtClean="0"/>
              <a:t>Scope opportunities for </a:t>
            </a:r>
            <a:r>
              <a:rPr lang="en-GB" dirty="0" smtClean="0"/>
              <a:t>national </a:t>
            </a:r>
            <a:r>
              <a:rPr lang="en-GB" dirty="0" smtClean="0"/>
              <a:t>learning </a:t>
            </a:r>
            <a:r>
              <a:rPr lang="en-GB" dirty="0" smtClean="0"/>
              <a:t>alliances</a:t>
            </a:r>
          </a:p>
          <a:p>
            <a:pPr lvl="1"/>
            <a:endParaRPr lang="en-GB" dirty="0" smtClean="0"/>
          </a:p>
          <a:p>
            <a:r>
              <a:rPr lang="en-GB" dirty="0" smtClean="0"/>
              <a:t>Contact partner organizations with actions in each country</a:t>
            </a:r>
          </a:p>
          <a:p>
            <a:endParaRPr lang="en-GB" dirty="0" smtClean="0"/>
          </a:p>
          <a:p>
            <a:r>
              <a:rPr lang="en-GB" dirty="0" smtClean="0"/>
              <a:t>Review and </a:t>
            </a:r>
            <a:r>
              <a:rPr lang="en-GB" dirty="0" smtClean="0"/>
              <a:t>visits to each target country </a:t>
            </a:r>
          </a:p>
          <a:p>
            <a:pPr lvl="1"/>
            <a:r>
              <a:rPr lang="en-GB" dirty="0" smtClean="0"/>
              <a:t>Visit key national and international research actors</a:t>
            </a:r>
          </a:p>
          <a:p>
            <a:pPr lvl="1"/>
            <a:r>
              <a:rPr lang="en-GB" dirty="0" smtClean="0"/>
              <a:t>Overview of agricultural policy with focus on women and poor </a:t>
            </a:r>
          </a:p>
          <a:p>
            <a:pPr lvl="1"/>
            <a:r>
              <a:rPr lang="en-GB" dirty="0" smtClean="0"/>
              <a:t>Map out policy forums around agriculture (and environment?)</a:t>
            </a:r>
          </a:p>
          <a:p>
            <a:pPr lvl="1"/>
            <a:r>
              <a:rPr lang="en-GB" dirty="0" smtClean="0"/>
              <a:t>Identify potential </a:t>
            </a:r>
            <a:r>
              <a:rPr lang="en-GB" dirty="0" smtClean="0"/>
              <a:t>for </a:t>
            </a:r>
            <a:r>
              <a:rPr lang="en-GB" dirty="0" smtClean="0"/>
              <a:t>National Learning Alliance </a:t>
            </a:r>
          </a:p>
          <a:p>
            <a:pPr lvl="1"/>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Refinement of research questions</a:t>
            </a:r>
            <a:endParaRPr lang="en-GB" dirty="0"/>
          </a:p>
        </p:txBody>
      </p:sp>
      <p:sp>
        <p:nvSpPr>
          <p:cNvPr id="3" name="Content Placeholder 2"/>
          <p:cNvSpPr>
            <a:spLocks noGrp="1"/>
          </p:cNvSpPr>
          <p:nvPr>
            <p:ph idx="1"/>
          </p:nvPr>
        </p:nvSpPr>
        <p:spPr/>
        <p:txBody>
          <a:bodyPr/>
          <a:lstStyle/>
          <a:p>
            <a:r>
              <a:rPr lang="en-GB" dirty="0" smtClean="0"/>
              <a:t>Refinement of research questions based on feedback from scoping visits </a:t>
            </a:r>
          </a:p>
          <a:p>
            <a:r>
              <a:rPr lang="en-GB" dirty="0" smtClean="0"/>
              <a:t>Provide context and justification for research questions</a:t>
            </a:r>
          </a:p>
          <a:p>
            <a:r>
              <a:rPr lang="en-GB" dirty="0" smtClean="0"/>
              <a:t>Elaborate greater detail on outputs expected from each research question</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Provisional research questions</a:t>
            </a:r>
            <a:endParaRPr lang="en-GB" dirty="0"/>
          </a:p>
        </p:txBody>
      </p:sp>
      <p:sp>
        <p:nvSpPr>
          <p:cNvPr id="3" name="Content Placeholder 2"/>
          <p:cNvSpPr>
            <a:spLocks noGrp="1"/>
          </p:cNvSpPr>
          <p:nvPr>
            <p:ph idx="1"/>
          </p:nvPr>
        </p:nvSpPr>
        <p:spPr>
          <a:xfrm>
            <a:off x="251520" y="1600200"/>
            <a:ext cx="8892480" cy="4997152"/>
          </a:xfrm>
        </p:spPr>
        <p:txBody>
          <a:bodyPr>
            <a:normAutofit fontScale="62500" lnSpcReduction="20000"/>
          </a:bodyPr>
          <a:lstStyle/>
          <a:p>
            <a:pPr marL="514350" indent="-514350">
              <a:buFont typeface="+mj-lt"/>
              <a:buAutoNum type="arabicPeriod"/>
            </a:pPr>
            <a:r>
              <a:rPr lang="en-GB" dirty="0" smtClean="0"/>
              <a:t>How can </a:t>
            </a:r>
            <a:r>
              <a:rPr lang="en-GB" b="1" dirty="0" smtClean="0"/>
              <a:t>equity issues </a:t>
            </a:r>
            <a:r>
              <a:rPr lang="en-GB" dirty="0" smtClean="0"/>
              <a:t>be best addressed in sustainable intensification approaches, policies and tools to ensure that the needs of women and the poorer smallholders are properly addressed?</a:t>
            </a:r>
          </a:p>
          <a:p>
            <a:pPr marL="514350" indent="-514350">
              <a:buFont typeface="+mj-lt"/>
              <a:buAutoNum type="arabicPeriod"/>
            </a:pPr>
            <a:r>
              <a:rPr lang="en-GB" dirty="0" smtClean="0"/>
              <a:t>What are the </a:t>
            </a:r>
            <a:r>
              <a:rPr lang="en-GB" b="1" dirty="0" smtClean="0"/>
              <a:t>tools and metrics </a:t>
            </a:r>
            <a:r>
              <a:rPr lang="en-GB" dirty="0" smtClean="0"/>
              <a:t>that would help decision-makers create an enabling environment to support women and resource-poor smallholders intensify agricultural enterprises in a way which is both environmentally and financially sustainable?</a:t>
            </a:r>
          </a:p>
          <a:p>
            <a:pPr marL="514350" indent="-514350">
              <a:buFont typeface="+mj-lt"/>
              <a:buAutoNum type="arabicPeriod"/>
            </a:pPr>
            <a:r>
              <a:rPr lang="en-GB" dirty="0" smtClean="0"/>
              <a:t>How can the </a:t>
            </a:r>
            <a:r>
              <a:rPr lang="en-GB" b="1" dirty="0" smtClean="0"/>
              <a:t>trade-offs</a:t>
            </a:r>
            <a:r>
              <a:rPr lang="en-GB" dirty="0" smtClean="0"/>
              <a:t> between increased production and environmental impact be analysed and managed?	</a:t>
            </a:r>
          </a:p>
          <a:p>
            <a:pPr marL="514350" indent="-514350">
              <a:buFont typeface="+mj-lt"/>
              <a:buAutoNum type="arabicPeriod"/>
            </a:pPr>
            <a:r>
              <a:rPr lang="en-GB" dirty="0" smtClean="0"/>
              <a:t>What are key </a:t>
            </a:r>
            <a:r>
              <a:rPr lang="en-GB" b="1" dirty="0" smtClean="0"/>
              <a:t>risk factors </a:t>
            </a:r>
            <a:r>
              <a:rPr lang="en-GB" dirty="0" smtClean="0"/>
              <a:t>for smallholders in relation to market demand for agricultural products produced in an environmentally sustainable way, and what risk </a:t>
            </a:r>
            <a:r>
              <a:rPr lang="en-GB" b="1" dirty="0" smtClean="0"/>
              <a:t>management</a:t>
            </a:r>
            <a:r>
              <a:rPr lang="en-GB" dirty="0" smtClean="0"/>
              <a:t> strategies can be put in place to manage them? </a:t>
            </a:r>
          </a:p>
          <a:p>
            <a:pPr marL="514350" indent="-514350">
              <a:buFont typeface="+mj-lt"/>
              <a:buAutoNum type="arabicPeriod"/>
            </a:pPr>
            <a:r>
              <a:rPr lang="en-GB" dirty="0" smtClean="0"/>
              <a:t>What are the options to improve </a:t>
            </a:r>
            <a:r>
              <a:rPr lang="en-GB" b="1" dirty="0" smtClean="0"/>
              <a:t>access to market information </a:t>
            </a:r>
            <a:r>
              <a:rPr lang="en-GB" dirty="0" smtClean="0"/>
              <a:t>particularly for women and resource-poor farmers, in the context of sustainable intensification?</a:t>
            </a:r>
          </a:p>
          <a:p>
            <a:pPr marL="514350" indent="-514350">
              <a:buFont typeface="+mj-lt"/>
              <a:buAutoNum type="arabicPeriod"/>
            </a:pPr>
            <a:r>
              <a:rPr lang="en-GB" dirty="0" smtClean="0"/>
              <a:t>How do </a:t>
            </a:r>
            <a:r>
              <a:rPr lang="en-GB" b="1" dirty="0" smtClean="0"/>
              <a:t>smallholder farmers manage the trade-offs </a:t>
            </a:r>
            <a:r>
              <a:rPr lang="en-GB" dirty="0" smtClean="0"/>
              <a:t>between production and sustainability?</a:t>
            </a:r>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6626" name="Picture 2" descr="E:\valerie.jpg"/>
          <p:cNvPicPr>
            <a:picLocks noChangeAspect="1" noChangeArrowheads="1"/>
          </p:cNvPicPr>
          <p:nvPr/>
        </p:nvPicPr>
        <p:blipFill>
          <a:blip r:embed="rId2" cstate="print"/>
          <a:srcRect/>
          <a:stretch>
            <a:fillRect/>
          </a:stretch>
        </p:blipFill>
        <p:spPr bwMode="auto">
          <a:xfrm>
            <a:off x="-304800" y="-171450"/>
            <a:ext cx="9753600" cy="72009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User\Pictures\Ethiopia SAC 2013\Kotoba\DSC_6120.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3024" y="0"/>
            <a:ext cx="9217024" cy="61326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144487" y="548680"/>
            <a:ext cx="4104456" cy="1107996"/>
          </a:xfrm>
          <a:prstGeom prst="rect">
            <a:avLst/>
          </a:prstGeom>
          <a:noFill/>
        </p:spPr>
        <p:txBody>
          <a:bodyPr wrap="square" rtlCol="0">
            <a:spAutoFit/>
          </a:bodyPr>
          <a:lstStyle/>
          <a:p>
            <a:r>
              <a:rPr lang="en-GB" sz="6600" b="1" dirty="0" smtClean="0">
                <a:effectLst>
                  <a:outerShdw blurRad="38100" dist="38100" dir="2700000" algn="tl">
                    <a:srgbClr val="000000">
                      <a:alpha val="43137"/>
                    </a:srgbClr>
                  </a:outerShdw>
                </a:effectLst>
              </a:rPr>
              <a:t>Thank you!</a:t>
            </a:r>
            <a:endParaRPr lang="en-GB" sz="6600" b="1" dirty="0">
              <a:effectLst>
                <a:outerShdw blurRad="38100" dist="38100" dir="2700000" algn="tl">
                  <a:srgbClr val="000000">
                    <a:alpha val="43137"/>
                  </a:srgbClr>
                </a:outerShdw>
              </a:effectLst>
            </a:endParaRPr>
          </a:p>
        </p:txBody>
      </p:sp>
      <p:pic>
        <p:nvPicPr>
          <p:cNvPr id="4" name="Picture 3" descr="C:\Users\laura.ulanowski\Documents\Communications\Images\WYG_CMYK.jpg"/>
          <p:cNvPicPr/>
          <p:nvPr/>
        </p:nvPicPr>
        <p:blipFill>
          <a:blip r:embed="rId3" cstate="print"/>
          <a:srcRect/>
          <a:stretch>
            <a:fillRect/>
          </a:stretch>
        </p:blipFill>
        <p:spPr bwMode="auto">
          <a:xfrm>
            <a:off x="397203" y="6047714"/>
            <a:ext cx="1000760" cy="810286"/>
          </a:xfrm>
          <a:prstGeom prst="rect">
            <a:avLst/>
          </a:prstGeom>
          <a:noFill/>
          <a:ln w="9525">
            <a:noFill/>
            <a:miter lim="800000"/>
            <a:headEnd/>
            <a:tailEnd/>
          </a:ln>
        </p:spPr>
      </p:pic>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31553" y="6047714"/>
            <a:ext cx="723568" cy="8731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nri logo"/>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2724" y="5962015"/>
            <a:ext cx="2803525" cy="895985"/>
          </a:xfrm>
          <a:prstGeom prst="rect">
            <a:avLst/>
          </a:prstGeom>
          <a:noFill/>
          <a:ln>
            <a:noFill/>
          </a:ln>
        </p:spPr>
      </p:pic>
    </p:spTree>
    <p:extLst>
      <p:ext uri="{BB962C8B-B14F-4D97-AF65-F5344CB8AC3E}">
        <p14:creationId xmlns:p14="http://schemas.microsoft.com/office/powerpoint/2010/main" val="506720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Context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To meet the global challenge of food security, and in particular to support </a:t>
            </a:r>
            <a:r>
              <a:rPr lang="en-GB" dirty="0" smtClean="0"/>
              <a:t>SSA’s </a:t>
            </a:r>
            <a:r>
              <a:rPr lang="en-GB" dirty="0" smtClean="0"/>
              <a:t>growing population with sufficient and nutritional food, agricultural production must increase. </a:t>
            </a:r>
          </a:p>
          <a:p>
            <a:r>
              <a:rPr lang="en-GB" dirty="0" smtClean="0"/>
              <a:t>Increased </a:t>
            </a:r>
            <a:r>
              <a:rPr lang="en-GB" dirty="0" smtClean="0"/>
              <a:t>production needs to be achieved while at the same time </a:t>
            </a:r>
            <a:r>
              <a:rPr lang="en-GB" dirty="0" smtClean="0"/>
              <a:t>minimizing/ reducing </a:t>
            </a:r>
            <a:r>
              <a:rPr lang="en-GB" dirty="0" smtClean="0"/>
              <a:t>environmental impacts, given </a:t>
            </a:r>
            <a:r>
              <a:rPr lang="en-GB" dirty="0" smtClean="0"/>
              <a:t>challenges </a:t>
            </a:r>
            <a:r>
              <a:rPr lang="en-GB" dirty="0" smtClean="0"/>
              <a:t>such as climate change, biodiversity loss etc. </a:t>
            </a:r>
          </a:p>
          <a:p>
            <a:r>
              <a:rPr lang="en-GB" dirty="0" smtClean="0"/>
              <a:t>Social challenges are also key with continuing areas of chronic poverty and rising inequality around the world. </a:t>
            </a:r>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is Sustainable Agricultural </a:t>
            </a:r>
            <a:r>
              <a:rPr lang="en-GB" dirty="0" smtClean="0"/>
              <a:t>Intensification?</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The concept of sustainable agricultural intensification (SAI) has emerged with a generally accepted aim of:</a:t>
            </a:r>
          </a:p>
          <a:p>
            <a:pPr lvl="1"/>
            <a:r>
              <a:rPr lang="en-GB" sz="3000" dirty="0" smtClean="0"/>
              <a:t>increasing agricultural productivity </a:t>
            </a:r>
          </a:p>
          <a:p>
            <a:pPr lvl="1"/>
            <a:r>
              <a:rPr lang="en-GB" sz="3000" dirty="0" smtClean="0"/>
              <a:t>while maintaining or improving environmental sustainability. </a:t>
            </a:r>
          </a:p>
          <a:p>
            <a:pPr>
              <a:buNone/>
            </a:pPr>
            <a:r>
              <a:rPr lang="en-GB" dirty="0" smtClean="0"/>
              <a:t>SAIRLA has a key focus on assessing how SAI can be developed in ways that enable women and poorer smallholders in Africa to participate in and benefit from agricultural development through SAI approaches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Overall objective</a:t>
            </a:r>
            <a:endParaRPr lang="en-GB" dirty="0"/>
          </a:p>
        </p:txBody>
      </p:sp>
      <p:sp>
        <p:nvSpPr>
          <p:cNvPr id="3" name="Content Placeholder 2"/>
          <p:cNvSpPr>
            <a:spLocks noGrp="1"/>
          </p:cNvSpPr>
          <p:nvPr>
            <p:ph idx="1"/>
          </p:nvPr>
        </p:nvSpPr>
        <p:spPr>
          <a:xfrm>
            <a:off x="251520" y="1268760"/>
            <a:ext cx="8229600" cy="3124944"/>
          </a:xfrm>
        </p:spPr>
        <p:txBody>
          <a:bodyPr/>
          <a:lstStyle/>
          <a:p>
            <a:r>
              <a:rPr lang="en-US" dirty="0" smtClean="0"/>
              <a:t>SAIRLA will generate, share and facilitate use of knowledge by policy makers and investors to develop SAI in ways that enable women and poorer smallholders in Africa to participate in and benefit from agricultural development.</a:t>
            </a:r>
            <a:endParaRPr lang="en-GB" dirty="0"/>
          </a:p>
        </p:txBody>
      </p:sp>
      <p:pic>
        <p:nvPicPr>
          <p:cNvPr id="4" name="Picture 2" descr="E:\valerie.jpg"/>
          <p:cNvPicPr>
            <a:picLocks noChangeAspect="1" noChangeArrowheads="1"/>
          </p:cNvPicPr>
          <p:nvPr/>
        </p:nvPicPr>
        <p:blipFill>
          <a:blip r:embed="rId2" cstate="print"/>
          <a:srcRect/>
          <a:stretch>
            <a:fillRect/>
          </a:stretch>
        </p:blipFill>
        <p:spPr bwMode="auto">
          <a:xfrm>
            <a:off x="4932464" y="3762901"/>
            <a:ext cx="4211536" cy="310929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will SAIRLA work?</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The </a:t>
            </a:r>
            <a:r>
              <a:rPr lang="en-US" dirty="0" err="1" smtClean="0"/>
              <a:t>programme</a:t>
            </a:r>
            <a:r>
              <a:rPr lang="en-US" dirty="0" smtClean="0"/>
              <a:t> will function through two processes: </a:t>
            </a:r>
          </a:p>
          <a:p>
            <a:pPr lvl="1"/>
            <a:r>
              <a:rPr lang="en-US" dirty="0" smtClean="0"/>
              <a:t>a competitive research call for grants, </a:t>
            </a:r>
          </a:p>
          <a:p>
            <a:pPr lvl="1"/>
            <a:r>
              <a:rPr lang="en-US" dirty="0" smtClean="0"/>
              <a:t>and facilitation of a Learning Alliance between research </a:t>
            </a:r>
            <a:r>
              <a:rPr lang="en-US" dirty="0" err="1" smtClean="0"/>
              <a:t>organisations</a:t>
            </a:r>
            <a:r>
              <a:rPr lang="en-US" dirty="0" smtClean="0"/>
              <a:t> and other stakeholders.</a:t>
            </a:r>
          </a:p>
          <a:p>
            <a:pPr lvl="0">
              <a:buNone/>
            </a:pPr>
            <a:r>
              <a:rPr lang="en-US" dirty="0" smtClean="0"/>
              <a:t>Research and learning objective:</a:t>
            </a:r>
          </a:p>
          <a:p>
            <a:pPr lvl="0">
              <a:buNone/>
            </a:pPr>
            <a:r>
              <a:rPr lang="en-US" dirty="0" smtClean="0"/>
              <a:t>Commission research and facilitate multi-scale learning to understand:</a:t>
            </a:r>
          </a:p>
          <a:p>
            <a:pPr lvl="1"/>
            <a:r>
              <a:rPr lang="en-US" dirty="0" smtClean="0"/>
              <a:t>different ways of achieving SAI, </a:t>
            </a:r>
          </a:p>
          <a:p>
            <a:pPr lvl="1"/>
            <a:r>
              <a:rPr lang="en-US" dirty="0" smtClean="0"/>
              <a:t>their development implications, </a:t>
            </a:r>
          </a:p>
          <a:p>
            <a:pPr lvl="1"/>
            <a:r>
              <a:rPr lang="en-US" dirty="0" smtClean="0"/>
              <a:t>and enabling women and poorer smallholders in Africa to participate and benefit.</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When and where will SAIRLA work?</a:t>
            </a:r>
            <a:endParaRPr lang="en-GB" dirty="0"/>
          </a:p>
        </p:txBody>
      </p:sp>
      <p:sp>
        <p:nvSpPr>
          <p:cNvPr id="3" name="Content Placeholder 2"/>
          <p:cNvSpPr>
            <a:spLocks noGrp="1"/>
          </p:cNvSpPr>
          <p:nvPr>
            <p:ph idx="1"/>
          </p:nvPr>
        </p:nvSpPr>
        <p:spPr/>
        <p:txBody>
          <a:bodyPr>
            <a:normAutofit fontScale="92500"/>
          </a:bodyPr>
          <a:lstStyle/>
          <a:p>
            <a:r>
              <a:rPr lang="en-US" dirty="0" smtClean="0"/>
              <a:t>Five-year </a:t>
            </a:r>
            <a:r>
              <a:rPr lang="en-US" dirty="0" err="1" smtClean="0"/>
              <a:t>programme</a:t>
            </a:r>
            <a:r>
              <a:rPr lang="en-US" dirty="0" smtClean="0"/>
              <a:t> running from 2015 to 2020</a:t>
            </a:r>
          </a:p>
          <a:p>
            <a:r>
              <a:rPr lang="en-US" dirty="0" smtClean="0"/>
              <a:t>Sub-Saharan Africa with emphasis on 6 countries </a:t>
            </a:r>
          </a:p>
          <a:p>
            <a:pPr lvl="1"/>
            <a:r>
              <a:rPr lang="en-US" dirty="0" smtClean="0"/>
              <a:t>Burkina Faso </a:t>
            </a:r>
          </a:p>
          <a:p>
            <a:pPr lvl="1"/>
            <a:r>
              <a:rPr lang="en-US" dirty="0" smtClean="0"/>
              <a:t>Ethiopia </a:t>
            </a:r>
          </a:p>
          <a:p>
            <a:pPr lvl="1"/>
            <a:r>
              <a:rPr lang="en-US" dirty="0" smtClean="0"/>
              <a:t>Ghana </a:t>
            </a:r>
          </a:p>
          <a:p>
            <a:pPr lvl="1"/>
            <a:r>
              <a:rPr lang="en-US" dirty="0" smtClean="0"/>
              <a:t>Malawi </a:t>
            </a:r>
          </a:p>
          <a:p>
            <a:pPr lvl="1"/>
            <a:r>
              <a:rPr lang="en-US" dirty="0" smtClean="0"/>
              <a:t>Tanzania </a:t>
            </a:r>
          </a:p>
          <a:p>
            <a:pPr lvl="1"/>
            <a:r>
              <a:rPr lang="en-US" dirty="0" smtClean="0"/>
              <a:t>Zambia </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 Themes</a:t>
            </a:r>
            <a:endParaRPr lang="en-GB" dirty="0"/>
          </a:p>
        </p:txBody>
      </p:sp>
      <p:sp>
        <p:nvSpPr>
          <p:cNvPr id="3" name="Content Placeholder 2"/>
          <p:cNvSpPr>
            <a:spLocks noGrp="1"/>
          </p:cNvSpPr>
          <p:nvPr>
            <p:ph idx="1"/>
          </p:nvPr>
        </p:nvSpPr>
        <p:spPr/>
        <p:txBody>
          <a:bodyPr>
            <a:normAutofit fontScale="85000" lnSpcReduction="20000"/>
          </a:bodyPr>
          <a:lstStyle/>
          <a:p>
            <a:pPr lvl="0"/>
            <a:r>
              <a:rPr lang="en-GB" dirty="0" smtClean="0"/>
              <a:t>Social equity and participation of poor smallholders and women</a:t>
            </a:r>
          </a:p>
          <a:p>
            <a:pPr lvl="0"/>
            <a:r>
              <a:rPr lang="en-GB" dirty="0" smtClean="0"/>
              <a:t>Use of information sources and tools in development of policy</a:t>
            </a:r>
          </a:p>
          <a:p>
            <a:pPr lvl="0"/>
            <a:r>
              <a:rPr lang="en-GB" dirty="0" smtClean="0"/>
              <a:t>Environment/production trade-offs at local to national scale</a:t>
            </a:r>
          </a:p>
          <a:p>
            <a:pPr lvl="0"/>
            <a:r>
              <a:rPr lang="en-GB" dirty="0" smtClean="0"/>
              <a:t>Smallholder risk factors and agricultural risk management</a:t>
            </a:r>
          </a:p>
          <a:p>
            <a:pPr lvl="0"/>
            <a:r>
              <a:rPr lang="en-GB" dirty="0" smtClean="0"/>
              <a:t>Access to marketing information by smallholder and women</a:t>
            </a:r>
          </a:p>
          <a:p>
            <a:pPr lvl="0"/>
            <a:r>
              <a:rPr lang="en-GB" dirty="0" smtClean="0"/>
              <a:t>Smallholder sustainability strategies.</a:t>
            </a:r>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Alliance Process</a:t>
            </a:r>
            <a:endParaRPr lang="en-GB" dirty="0"/>
          </a:p>
        </p:txBody>
      </p:sp>
      <p:sp>
        <p:nvSpPr>
          <p:cNvPr id="3" name="Content Placeholder 2"/>
          <p:cNvSpPr>
            <a:spLocks noGrp="1"/>
          </p:cNvSpPr>
          <p:nvPr>
            <p:ph idx="1"/>
          </p:nvPr>
        </p:nvSpPr>
        <p:spPr>
          <a:xfrm>
            <a:off x="457200" y="1600200"/>
            <a:ext cx="8579296" cy="4525963"/>
          </a:xfrm>
        </p:spPr>
        <p:txBody>
          <a:bodyPr>
            <a:normAutofit/>
          </a:bodyPr>
          <a:lstStyle/>
          <a:p>
            <a:r>
              <a:rPr lang="en-GB" dirty="0" smtClean="0"/>
              <a:t>National level between research projects and stakeholders in sustainable intensification</a:t>
            </a:r>
          </a:p>
          <a:p>
            <a:pPr lvl="1"/>
            <a:r>
              <a:rPr lang="en-GB" dirty="0" smtClean="0"/>
              <a:t>With a national facilitator</a:t>
            </a:r>
          </a:p>
          <a:p>
            <a:pPr lvl="1"/>
            <a:r>
              <a:rPr lang="en-GB" dirty="0" smtClean="0"/>
              <a:t>Engaging with a national consultation group</a:t>
            </a:r>
          </a:p>
          <a:p>
            <a:r>
              <a:rPr lang="en-GB" dirty="0" smtClean="0"/>
              <a:t>International level between research projects, national LA </a:t>
            </a:r>
            <a:r>
              <a:rPr lang="en-GB" dirty="0" smtClean="0"/>
              <a:t>facilitators, others in region </a:t>
            </a:r>
            <a:endParaRPr lang="en-GB" dirty="0" smtClean="0"/>
          </a:p>
          <a:p>
            <a:pPr lvl="1"/>
            <a:r>
              <a:rPr lang="en-GB" dirty="0" smtClean="0"/>
              <a:t>Facilitated by NRI (initially)</a:t>
            </a:r>
          </a:p>
          <a:p>
            <a:pPr lvl="1"/>
            <a:r>
              <a:rPr lang="en-GB" dirty="0" smtClean="0"/>
              <a:t>Engaging with donors and African policy forums</a:t>
            </a:r>
          </a:p>
          <a:p>
            <a:pPr>
              <a:buNone/>
            </a:pP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5" name="Rectangle 336"/>
          <p:cNvSpPr>
            <a:spLocks/>
          </p:cNvSpPr>
          <p:nvPr/>
        </p:nvSpPr>
        <p:spPr bwMode="auto">
          <a:xfrm>
            <a:off x="1043608" y="1844824"/>
            <a:ext cx="1009650" cy="2609850"/>
          </a:xfrm>
          <a:prstGeom prst="rect">
            <a:avLst/>
          </a:prstGeom>
          <a:solidFill>
            <a:srgbClr val="E5DFEC"/>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Local Stakeholders: Including Smallholders</a:t>
            </a:r>
            <a:r>
              <a:rPr kumimoji="0" lang="en-US" sz="1000" b="0" i="0" u="none" strike="noStrike" cap="none" normalizeH="0" dirty="0" smtClean="0">
                <a:ln>
                  <a:noFill/>
                </a:ln>
                <a:solidFill>
                  <a:srgbClr val="000000"/>
                </a:solidFill>
                <a:effectLst/>
                <a:latin typeface="Arial" pitchFamily="34" charset="0"/>
                <a:ea typeface="Times New Roman" pitchFamily="18" charset="0"/>
                <a:cs typeface="Arial" pitchFamily="34" charset="0"/>
              </a:rPr>
              <a:t> &amp; </a:t>
            </a: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Women</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88" name="Text Box 68"/>
          <p:cNvSpPr txBox="1">
            <a:spLocks noChangeArrowheads="1"/>
          </p:cNvSpPr>
          <p:nvPr/>
        </p:nvSpPr>
        <p:spPr bwMode="auto">
          <a:xfrm>
            <a:off x="2627784" y="1412776"/>
            <a:ext cx="1114425" cy="352425"/>
          </a:xfrm>
          <a:prstGeom prst="rect">
            <a:avLst/>
          </a:prstGeom>
          <a:gradFill rotWithShape="0">
            <a:gsLst>
              <a:gs pos="0">
                <a:srgbClr val="9AB5E4"/>
              </a:gs>
              <a:gs pos="50000">
                <a:srgbClr val="C2D1ED"/>
              </a:gs>
              <a:gs pos="100000">
                <a:srgbClr val="E1E8F5"/>
              </a:gs>
            </a:gsLst>
            <a:lin ang="5400000"/>
          </a:gra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National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16" name="Rectangle 25"/>
          <p:cNvSpPr>
            <a:spLocks/>
          </p:cNvSpPr>
          <p:nvPr/>
        </p:nvSpPr>
        <p:spPr bwMode="auto">
          <a:xfrm>
            <a:off x="1187624" y="1412776"/>
            <a:ext cx="695325" cy="352425"/>
          </a:xfrm>
          <a:prstGeom prst="rect">
            <a:avLst/>
          </a:prstGeom>
          <a:gradFill rotWithShape="0">
            <a:gsLst>
              <a:gs pos="0">
                <a:srgbClr val="9AB5E4"/>
              </a:gs>
              <a:gs pos="50000">
                <a:srgbClr val="C2D1ED"/>
              </a:gs>
              <a:gs pos="100000">
                <a:srgbClr val="E1E8F5"/>
              </a:gs>
            </a:gsLst>
            <a:lin ang="5400000"/>
          </a:gra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Local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14" name="Oval 8"/>
          <p:cNvSpPr>
            <a:spLocks/>
          </p:cNvSpPr>
          <p:nvPr/>
        </p:nvSpPr>
        <p:spPr bwMode="auto">
          <a:xfrm>
            <a:off x="2123728" y="2276872"/>
            <a:ext cx="2219325" cy="2009775"/>
          </a:xfrm>
          <a:prstGeom prst="ellipse">
            <a:avLst/>
          </a:prstGeom>
          <a:solidFill>
            <a:srgbClr val="548DD4"/>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13" name="Oval 43"/>
          <p:cNvSpPr>
            <a:spLocks/>
          </p:cNvSpPr>
          <p:nvPr/>
        </p:nvSpPr>
        <p:spPr bwMode="auto">
          <a:xfrm>
            <a:off x="2555776" y="3212976"/>
            <a:ext cx="1276350" cy="947738"/>
          </a:xfrm>
          <a:prstGeom prst="ellipse">
            <a:avLst/>
          </a:prstGeom>
          <a:solidFill>
            <a:srgbClr val="8DB3E2"/>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Other public and private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actors</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212" name="Oval 9"/>
          <p:cNvSpPr>
            <a:spLocks/>
          </p:cNvSpPr>
          <p:nvPr/>
        </p:nvSpPr>
        <p:spPr bwMode="auto">
          <a:xfrm>
            <a:off x="2555776" y="2348880"/>
            <a:ext cx="1376933" cy="819150"/>
          </a:xfrm>
          <a:prstGeom prst="ellipse">
            <a:avLst/>
          </a:prstGeom>
          <a:solidFill>
            <a:srgbClr val="C6D9F1"/>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National Consultative Group</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5210" name="Rectangle 12"/>
          <p:cNvSpPr>
            <a:spLocks/>
          </p:cNvSpPr>
          <p:nvPr/>
        </p:nvSpPr>
        <p:spPr bwMode="auto">
          <a:xfrm>
            <a:off x="2267744" y="1916832"/>
            <a:ext cx="1962150" cy="285750"/>
          </a:xfrm>
          <a:prstGeom prst="rect">
            <a:avLst/>
          </a:prstGeom>
          <a:solidFill>
            <a:srgbClr val="17365D"/>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National Learning Alliances</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5209" name="Rectangle 41"/>
          <p:cNvSpPr>
            <a:spLocks/>
          </p:cNvSpPr>
          <p:nvPr/>
        </p:nvSpPr>
        <p:spPr bwMode="auto">
          <a:xfrm>
            <a:off x="4355976" y="2060848"/>
            <a:ext cx="1838325" cy="2286000"/>
          </a:xfrm>
          <a:prstGeom prst="rect">
            <a:avLst/>
          </a:prstGeom>
          <a:solidFill>
            <a:srgbClr val="FABF8F"/>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87" name="Straight Arrow Connector 40"/>
          <p:cNvSpPr>
            <a:spLocks/>
          </p:cNvSpPr>
          <p:nvPr/>
        </p:nvSpPr>
        <p:spPr bwMode="auto">
          <a:xfrm>
            <a:off x="2123728" y="1556792"/>
            <a:ext cx="257175" cy="0"/>
          </a:xfrm>
          <a:prstGeom prst="straightConnector1">
            <a:avLst/>
          </a:prstGeom>
          <a:noFill/>
          <a:ln w="9525">
            <a:solidFill>
              <a:srgbClr val="4579B8"/>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GB"/>
          </a:p>
        </p:txBody>
      </p:sp>
      <p:sp>
        <p:nvSpPr>
          <p:cNvPr id="5186" name="Text Box 66"/>
          <p:cNvSpPr txBox="1">
            <a:spLocks noChangeArrowheads="1"/>
          </p:cNvSpPr>
          <p:nvPr/>
        </p:nvSpPr>
        <p:spPr bwMode="auto">
          <a:xfrm>
            <a:off x="4499992" y="1412776"/>
            <a:ext cx="1609725" cy="314325"/>
          </a:xfrm>
          <a:prstGeom prst="rect">
            <a:avLst/>
          </a:prstGeom>
          <a:gradFill rotWithShape="0">
            <a:gsLst>
              <a:gs pos="0">
                <a:srgbClr val="9AB5E4"/>
              </a:gs>
              <a:gs pos="50000">
                <a:srgbClr val="C2D1ED"/>
              </a:gs>
              <a:gs pos="100000">
                <a:srgbClr val="E1E8F5"/>
              </a:gs>
            </a:gsLst>
            <a:lin ang="5400000"/>
          </a:gra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Regional/Continental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85" name="Text Box 2"/>
          <p:cNvSpPr txBox="1">
            <a:spLocks noChangeArrowheads="1"/>
          </p:cNvSpPr>
          <p:nvPr/>
        </p:nvSpPr>
        <p:spPr bwMode="auto">
          <a:xfrm>
            <a:off x="6516216" y="1412776"/>
            <a:ext cx="762000" cy="314325"/>
          </a:xfrm>
          <a:prstGeom prst="rect">
            <a:avLst/>
          </a:prstGeom>
          <a:gradFill rotWithShape="0">
            <a:gsLst>
              <a:gs pos="0">
                <a:srgbClr val="9AB5E4"/>
              </a:gs>
              <a:gs pos="50000">
                <a:srgbClr val="C2D1ED"/>
              </a:gs>
              <a:gs pos="100000">
                <a:srgbClr val="E1E8F5"/>
              </a:gs>
            </a:gsLst>
            <a:lin ang="5400000"/>
          </a:gra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Global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84" name="Straight Arrow Connector 39"/>
          <p:cNvSpPr>
            <a:spLocks/>
          </p:cNvSpPr>
          <p:nvPr/>
        </p:nvSpPr>
        <p:spPr bwMode="auto">
          <a:xfrm>
            <a:off x="3923928" y="1556792"/>
            <a:ext cx="238125" cy="0"/>
          </a:xfrm>
          <a:prstGeom prst="straightConnector1">
            <a:avLst/>
          </a:prstGeom>
          <a:noFill/>
          <a:ln w="9525">
            <a:solidFill>
              <a:srgbClr val="4579B8"/>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GB"/>
          </a:p>
        </p:txBody>
      </p:sp>
      <p:sp>
        <p:nvSpPr>
          <p:cNvPr id="5183" name="Straight Arrow Connector 18"/>
          <p:cNvSpPr>
            <a:spLocks/>
          </p:cNvSpPr>
          <p:nvPr/>
        </p:nvSpPr>
        <p:spPr bwMode="auto">
          <a:xfrm>
            <a:off x="6156176" y="1556792"/>
            <a:ext cx="352425" cy="0"/>
          </a:xfrm>
          <a:prstGeom prst="straightConnector1">
            <a:avLst/>
          </a:prstGeom>
          <a:noFill/>
          <a:ln w="9525">
            <a:solidFill>
              <a:srgbClr val="4579B8"/>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GB"/>
          </a:p>
        </p:txBody>
      </p:sp>
      <p:sp>
        <p:nvSpPr>
          <p:cNvPr id="5208" name="Oval 42"/>
          <p:cNvSpPr>
            <a:spLocks/>
          </p:cNvSpPr>
          <p:nvPr/>
        </p:nvSpPr>
        <p:spPr bwMode="auto">
          <a:xfrm>
            <a:off x="4355976" y="2420888"/>
            <a:ext cx="904875" cy="800100"/>
          </a:xfrm>
          <a:prstGeom prst="ellipse">
            <a:avLst/>
          </a:prstGeom>
          <a:solidFill>
            <a:srgbClr val="FBD4B4"/>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Humid Tropics CRP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07" name="Rectangle 20"/>
          <p:cNvSpPr>
            <a:spLocks/>
          </p:cNvSpPr>
          <p:nvPr/>
        </p:nvSpPr>
        <p:spPr bwMode="auto">
          <a:xfrm>
            <a:off x="4499992" y="1916832"/>
            <a:ext cx="1600200" cy="476250"/>
          </a:xfrm>
          <a:prstGeom prst="rect">
            <a:avLst/>
          </a:prstGeom>
          <a:solidFill>
            <a:srgbClr val="E36C0A"/>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Regional Initiatives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06" name="Oval 21"/>
          <p:cNvSpPr>
            <a:spLocks/>
          </p:cNvSpPr>
          <p:nvPr/>
        </p:nvSpPr>
        <p:spPr bwMode="auto">
          <a:xfrm>
            <a:off x="5220072" y="2420888"/>
            <a:ext cx="904875" cy="800100"/>
          </a:xfrm>
          <a:prstGeom prst="ellipse">
            <a:avLst/>
          </a:prstGeom>
          <a:solidFill>
            <a:srgbClr val="FBD4B4"/>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Vital Signs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05" name="Oval 44"/>
          <p:cNvSpPr>
            <a:spLocks/>
          </p:cNvSpPr>
          <p:nvPr/>
        </p:nvSpPr>
        <p:spPr bwMode="auto">
          <a:xfrm>
            <a:off x="4355976" y="3429000"/>
            <a:ext cx="904875" cy="714375"/>
          </a:xfrm>
          <a:prstGeom prst="ellipse">
            <a:avLst/>
          </a:prstGeom>
          <a:solidFill>
            <a:srgbClr val="FDE9D9"/>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Others e.g. FARA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04" name="Oval 10"/>
          <p:cNvSpPr>
            <a:spLocks/>
          </p:cNvSpPr>
          <p:nvPr/>
        </p:nvSpPr>
        <p:spPr bwMode="auto">
          <a:xfrm>
            <a:off x="5292080" y="3429000"/>
            <a:ext cx="904875" cy="800100"/>
          </a:xfrm>
          <a:prstGeom prst="ellipse">
            <a:avLst/>
          </a:prstGeom>
          <a:solidFill>
            <a:srgbClr val="FBD4B4"/>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Africa Rising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03" name="Rectangle 45"/>
          <p:cNvSpPr>
            <a:spLocks/>
          </p:cNvSpPr>
          <p:nvPr/>
        </p:nvSpPr>
        <p:spPr bwMode="auto">
          <a:xfrm>
            <a:off x="1475656" y="5229200"/>
            <a:ext cx="5543550" cy="447675"/>
          </a:xfrm>
          <a:prstGeom prst="rect">
            <a:avLst/>
          </a:prstGeom>
          <a:solidFill>
            <a:srgbClr val="4E6128"/>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Individual SAI </a:t>
            </a:r>
            <a:r>
              <a:rPr kumimoji="0" lang="en-US" sz="11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Programme</a:t>
            </a:r>
            <a:r>
              <a:rPr kumimoji="0" lang="en-US" sz="11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Research Projects</a:t>
            </a:r>
            <a:r>
              <a:rPr kumimoji="0" lang="en-US" sz="11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5202" name="Rectangle 17"/>
          <p:cNvSpPr>
            <a:spLocks/>
          </p:cNvSpPr>
          <p:nvPr/>
        </p:nvSpPr>
        <p:spPr bwMode="auto">
          <a:xfrm>
            <a:off x="1475656" y="4365104"/>
            <a:ext cx="5543550" cy="914400"/>
          </a:xfrm>
          <a:prstGeom prst="rect">
            <a:avLst/>
          </a:prstGeom>
          <a:solidFill>
            <a:srgbClr val="76923C"/>
          </a:solidFill>
          <a:ln w="25400">
            <a:no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5201" name="Oval 19"/>
          <p:cNvSpPr>
            <a:spLocks/>
          </p:cNvSpPr>
          <p:nvPr/>
        </p:nvSpPr>
        <p:spPr bwMode="auto">
          <a:xfrm>
            <a:off x="2555776" y="4437112"/>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200" name="Oval 47"/>
          <p:cNvSpPr>
            <a:spLocks/>
          </p:cNvSpPr>
          <p:nvPr/>
        </p:nvSpPr>
        <p:spPr bwMode="auto">
          <a:xfrm>
            <a:off x="3203848" y="4725144"/>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199" name="Oval 48"/>
          <p:cNvSpPr>
            <a:spLocks/>
          </p:cNvSpPr>
          <p:nvPr/>
        </p:nvSpPr>
        <p:spPr bwMode="auto">
          <a:xfrm>
            <a:off x="3851920" y="4437112"/>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198" name="Oval 46"/>
          <p:cNvSpPr>
            <a:spLocks/>
          </p:cNvSpPr>
          <p:nvPr/>
        </p:nvSpPr>
        <p:spPr bwMode="auto">
          <a:xfrm>
            <a:off x="4427984" y="4725144"/>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197" name="Oval 288"/>
          <p:cNvSpPr>
            <a:spLocks/>
          </p:cNvSpPr>
          <p:nvPr/>
        </p:nvSpPr>
        <p:spPr bwMode="auto">
          <a:xfrm>
            <a:off x="4932040" y="4437112"/>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196" name="Oval 289"/>
          <p:cNvSpPr>
            <a:spLocks/>
          </p:cNvSpPr>
          <p:nvPr/>
        </p:nvSpPr>
        <p:spPr bwMode="auto">
          <a:xfrm>
            <a:off x="5580112" y="4653136"/>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195" name="Oval 333"/>
          <p:cNvSpPr>
            <a:spLocks/>
          </p:cNvSpPr>
          <p:nvPr/>
        </p:nvSpPr>
        <p:spPr bwMode="auto">
          <a:xfrm>
            <a:off x="1835696" y="4653136"/>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194" name="Rectangle 335"/>
          <p:cNvSpPr>
            <a:spLocks/>
          </p:cNvSpPr>
          <p:nvPr/>
        </p:nvSpPr>
        <p:spPr bwMode="auto">
          <a:xfrm>
            <a:off x="6228184" y="2060848"/>
            <a:ext cx="1552575" cy="2286000"/>
          </a:xfrm>
          <a:prstGeom prst="rect">
            <a:avLst/>
          </a:prstGeom>
          <a:solidFill>
            <a:srgbClr val="938953"/>
          </a:solidFill>
          <a:ln w="25400">
            <a:noFill/>
            <a:miter lim="800000"/>
            <a:headEnd/>
            <a:tailEnd/>
          </a:ln>
        </p:spPr>
        <p:txBody>
          <a:bodyPr vert="horz" wrap="square" lIns="91440" tIns="45720" rIns="91440" bIns="45720" numCol="1" anchor="ctr" anchorCtr="0" compatLnSpc="1">
            <a:prstTxWarp prst="textNoShape">
              <a:avLst/>
            </a:prstTxWarp>
          </a:bodyPr>
          <a:lstStyle/>
          <a:p>
            <a:endParaRPr lang="en-GB"/>
          </a:p>
        </p:txBody>
      </p:sp>
      <p:sp>
        <p:nvSpPr>
          <p:cNvPr id="5193" name="Rectangle 334"/>
          <p:cNvSpPr>
            <a:spLocks/>
          </p:cNvSpPr>
          <p:nvPr/>
        </p:nvSpPr>
        <p:spPr bwMode="auto">
          <a:xfrm>
            <a:off x="6372200" y="1916832"/>
            <a:ext cx="1314450" cy="432048"/>
          </a:xfrm>
          <a:prstGeom prst="rect">
            <a:avLst/>
          </a:prstGeom>
          <a:solidFill>
            <a:srgbClr val="484329"/>
          </a:solidFill>
          <a:ln w="25400">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000" dirty="0" smtClean="0">
                <a:solidFill>
                  <a:srgbClr val="EEECE1"/>
                </a:solidFill>
                <a:latin typeface="Arial" pitchFamily="34" charset="0"/>
                <a:ea typeface="Times New Roman" pitchFamily="18" charset="0"/>
                <a:cs typeface="Arial" pitchFamily="34" charset="0"/>
              </a:rPr>
              <a:t>International </a:t>
            </a:r>
            <a:r>
              <a:rPr kumimoji="0" lang="en-US" sz="1000" b="0" i="0" u="none" strike="noStrike" cap="none" normalizeH="0" dirty="0" smtClean="0">
                <a:ln>
                  <a:noFill/>
                </a:ln>
                <a:solidFill>
                  <a:srgbClr val="EEECE1"/>
                </a:solidFill>
                <a:effectLst/>
                <a:latin typeface="Arial" pitchFamily="34" charset="0"/>
                <a:ea typeface="Times New Roman" pitchFamily="18" charset="0"/>
                <a:cs typeface="Arial" pitchFamily="34" charset="0"/>
              </a:rPr>
              <a:t>Policy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92" name="Oval 337"/>
          <p:cNvSpPr>
            <a:spLocks/>
          </p:cNvSpPr>
          <p:nvPr/>
        </p:nvSpPr>
        <p:spPr bwMode="auto">
          <a:xfrm>
            <a:off x="6300192" y="4581128"/>
            <a:ext cx="495300" cy="514350"/>
          </a:xfrm>
          <a:prstGeom prst="ellipse">
            <a:avLst/>
          </a:prstGeom>
          <a:solidFill>
            <a:srgbClr val="C2D69B"/>
          </a:solidFill>
          <a:ln w="25400">
            <a:solidFill>
              <a:srgbClr val="76923C"/>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218" name="Oval 338"/>
          <p:cNvSpPr>
            <a:spLocks/>
          </p:cNvSpPr>
          <p:nvPr/>
        </p:nvSpPr>
        <p:spPr bwMode="auto">
          <a:xfrm>
            <a:off x="827584" y="548680"/>
            <a:ext cx="7321550" cy="5295900"/>
          </a:xfrm>
          <a:prstGeom prst="ellipse">
            <a:avLst/>
          </a:prstGeom>
          <a:noFill/>
          <a:ln w="25400">
            <a:solidFill>
              <a:srgbClr val="17365D"/>
            </a:solidFill>
            <a:round/>
            <a:headEnd/>
            <a:tailEnd/>
          </a:ln>
        </p:spPr>
        <p:txBody>
          <a:bodyPr vert="horz" wrap="square" lIns="91440" tIns="45720" rIns="91440" bIns="45720" numCol="1" anchor="ctr" anchorCtr="0" compatLnSpc="1">
            <a:prstTxWarp prst="textNoShape">
              <a:avLst/>
            </a:prstTxWarp>
          </a:bodyPr>
          <a:lstStyle/>
          <a:p>
            <a:endParaRPr lang="en-GB"/>
          </a:p>
        </p:txBody>
      </p:sp>
      <p:sp>
        <p:nvSpPr>
          <p:cNvPr id="5217" name="Rectangle 339"/>
          <p:cNvSpPr>
            <a:spLocks/>
          </p:cNvSpPr>
          <p:nvPr/>
        </p:nvSpPr>
        <p:spPr bwMode="auto">
          <a:xfrm>
            <a:off x="1835696" y="836712"/>
            <a:ext cx="5219700" cy="523875"/>
          </a:xfrm>
          <a:prstGeom prst="rect">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Sustainable Agricultural Intensification Learning Alliance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91" name="Oval 341"/>
          <p:cNvSpPr>
            <a:spLocks/>
          </p:cNvSpPr>
          <p:nvPr/>
        </p:nvSpPr>
        <p:spPr bwMode="auto">
          <a:xfrm>
            <a:off x="6804248" y="2492896"/>
            <a:ext cx="952500" cy="594742"/>
          </a:xfrm>
          <a:prstGeom prst="ellipse">
            <a:avLst/>
          </a:prstGeom>
          <a:solidFill>
            <a:srgbClr val="DDD8C2"/>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DFID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89" name="Oval 340"/>
          <p:cNvSpPr>
            <a:spLocks/>
          </p:cNvSpPr>
          <p:nvPr/>
        </p:nvSpPr>
        <p:spPr bwMode="auto">
          <a:xfrm>
            <a:off x="5940152" y="2924944"/>
            <a:ext cx="1009650" cy="866775"/>
          </a:xfrm>
          <a:prstGeom prst="ellipse">
            <a:avLst/>
          </a:prstGeom>
          <a:solidFill>
            <a:srgbClr val="C4BC96"/>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NRI &amp; WYG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19" name="Rectangle 9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0" name="Rectangle 10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Arial" pitchFamily="34" charset="0"/>
                <a:cs typeface="Arial" pitchFamily="34" charset="0"/>
              </a:rPr>
              <a:t/>
            </a:r>
            <a:br>
              <a:rPr kumimoji="0" lang="en-GB" sz="18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5222" name="Rectangle 102"/>
          <p:cNvSpPr>
            <a:spLocks noChangeArrowheads="1"/>
          </p:cNvSpPr>
          <p:nvPr/>
        </p:nvSpPr>
        <p:spPr bwMode="auto">
          <a:xfrm>
            <a:off x="0" y="533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1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GB"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5244" name="Rectangle 12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Oval 341"/>
          <p:cNvSpPr>
            <a:spLocks/>
          </p:cNvSpPr>
          <p:nvPr/>
        </p:nvSpPr>
        <p:spPr bwMode="auto">
          <a:xfrm>
            <a:off x="6804248" y="3573016"/>
            <a:ext cx="952500" cy="594742"/>
          </a:xfrm>
          <a:prstGeom prst="ellipse">
            <a:avLst/>
          </a:prstGeom>
          <a:solidFill>
            <a:srgbClr val="DDD8C2"/>
          </a:solidFill>
          <a:ln w="25400">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Other donors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491</TotalTime>
  <Words>683</Words>
  <Application>Microsoft Office PowerPoint</Application>
  <PresentationFormat>On-screen Show (4:3)</PresentationFormat>
  <Paragraphs>101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Sustainable Agricultural Intensification Research and Learning in Africa (SAIRLA)</vt:lpstr>
      <vt:lpstr>Context</vt:lpstr>
      <vt:lpstr>What is Sustainable Agricultural Intensification?</vt:lpstr>
      <vt:lpstr>Overall objective</vt:lpstr>
      <vt:lpstr>How will SAIRLA work?</vt:lpstr>
      <vt:lpstr>When and where will SAIRLA work?</vt:lpstr>
      <vt:lpstr>Research Themes</vt:lpstr>
      <vt:lpstr>Learning Alliance Process</vt:lpstr>
      <vt:lpstr>PowerPoint Presentation</vt:lpstr>
      <vt:lpstr>Research grant process</vt:lpstr>
      <vt:lpstr>Scoping of target countries</vt:lpstr>
      <vt:lpstr>Refinement of research questions</vt:lpstr>
      <vt:lpstr>Provisional research questions</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SIASSA Inception</dc:title>
  <dc:creator>Jeremy Haggar</dc:creator>
  <cp:lastModifiedBy>Richard</cp:lastModifiedBy>
  <cp:revision>54</cp:revision>
  <dcterms:created xsi:type="dcterms:W3CDTF">2015-05-04T15:00:41Z</dcterms:created>
  <dcterms:modified xsi:type="dcterms:W3CDTF">2015-07-14T11:24:22Z</dcterms:modified>
</cp:coreProperties>
</file>